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6" r:id="rId3"/>
    <p:sldId id="257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00"/>
    <a:srgbClr val="EA3F33"/>
    <a:srgbClr val="6AA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/>
    <p:restoredTop sz="94674"/>
  </p:normalViewPr>
  <p:slideViewPr>
    <p:cSldViewPr snapToGrid="0">
      <p:cViewPr varScale="1">
        <p:scale>
          <a:sx n="162" d="100"/>
          <a:sy n="162" d="100"/>
        </p:scale>
        <p:origin x="6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3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390" name="Google Shape;3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91" name="Google Shape;3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412" name="Google Shape;4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13" name="Google Shape;41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55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134" name="Google Shape;1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346" name="Google Shape;3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368" name="Google Shape;3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9" name="Google Shape;3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11150" y="744538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311150" y="744537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2" cy="339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 rot="5400000">
            <a:off x="5461794" y="1372394"/>
            <a:ext cx="4391025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1271588" y="-609599"/>
            <a:ext cx="4391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82280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 rot="5400000">
            <a:off x="2874962" y="-1214438"/>
            <a:ext cx="3392487" cy="822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82280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b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b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 rot="5400000">
            <a:off x="5839619" y="1605757"/>
            <a:ext cx="3851275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 rot="5400000">
            <a:off x="1504156" y="-448469"/>
            <a:ext cx="3851275" cy="62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82280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4037013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46613" y="1203325"/>
            <a:ext cx="4038600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82280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2" cy="339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11150" y="744538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92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150" y="744537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 rot="5400000">
            <a:off x="2874962" y="-1214438"/>
            <a:ext cx="3392487" cy="822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150" y="744537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b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b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11150" y="744537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4037013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646613" y="1203325"/>
            <a:ext cx="4038600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150" y="744537"/>
            <a:ext cx="8518525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2" cy="339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87" y="4662487"/>
            <a:ext cx="546100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82280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2" cy="339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/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"/>
            <a:ext cx="9144000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6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122" name="Google Shape;122;p26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6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6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6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6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127" name="Google Shape;127;p26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6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" name="Google Shape;13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4387" y="2657475"/>
            <a:ext cx="2981325" cy="164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0"/>
          <p:cNvPicPr preferRelativeResize="0"/>
          <p:nvPr/>
        </p:nvPicPr>
        <p:blipFill rotWithShape="1">
          <a:blip r:embed="rId3">
            <a:alphaModFix/>
          </a:blip>
          <a:srcRect l="45677" r="5206"/>
          <a:stretch/>
        </p:blipFill>
        <p:spPr>
          <a:xfrm>
            <a:off x="5443725" y="63500"/>
            <a:ext cx="3700275" cy="5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0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396" name="Google Shape;396;p40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0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0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0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40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401" name="Google Shape;401;p40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0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0"/>
          <p:cNvSpPr txBox="1"/>
          <p:nvPr/>
        </p:nvSpPr>
        <p:spPr>
          <a:xfrm rot="5400000">
            <a:off x="-565150" y="2181225"/>
            <a:ext cx="20447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#Solução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323850" y="1287452"/>
            <a:ext cx="4968900" cy="31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600" dirty="0" err="1"/>
              <a:t>App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6AA84E"/>
                </a:solidFill>
              </a:rPr>
              <a:t>Gratuito</a:t>
            </a:r>
            <a:r>
              <a:rPr lang="pt-BR" sz="1600" dirty="0"/>
              <a:t>, o usuário terá o cadastro de 2 clientes e realizar uma consulta.</a:t>
            </a:r>
            <a:br>
              <a:rPr lang="pt-BR" sz="1600" dirty="0"/>
            </a:b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Usar o </a:t>
            </a:r>
            <a:r>
              <a:rPr lang="pt-BR" sz="1600" dirty="0" err="1"/>
              <a:t>app</a:t>
            </a:r>
            <a:r>
              <a:rPr lang="pt-BR" sz="1600" dirty="0"/>
              <a:t> como veículo para campanhas de </a:t>
            </a:r>
            <a:r>
              <a:rPr lang="pt-BR" sz="1600" dirty="0" err="1">
                <a:solidFill>
                  <a:srgbClr val="6AA84E"/>
                </a:solidFill>
              </a:rPr>
              <a:t>ads</a:t>
            </a:r>
            <a:r>
              <a:rPr lang="pt-BR" sz="1600" dirty="0"/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pt-BR" sz="1600" dirty="0"/>
            </a:br>
            <a:r>
              <a:rPr lang="pt-BR" sz="1600" dirty="0">
                <a:solidFill>
                  <a:srgbClr val="6AA84E"/>
                </a:solidFill>
              </a:rPr>
              <a:t>Mensalidade</a:t>
            </a:r>
            <a:r>
              <a:rPr lang="pt-BR" sz="1600" dirty="0"/>
              <a:t> paga pelos usuários.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pt-BR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pt-BR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400" b="1" dirty="0"/>
              <a:t>Estimativa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600" dirty="0"/>
              <a:t>1 Milhão de Advogados + 10% </a:t>
            </a:r>
            <a:r>
              <a:rPr lang="pt-BR" sz="1600" dirty="0" err="1"/>
              <a:t>X</a:t>
            </a:r>
            <a:r>
              <a:rPr lang="pt-BR" sz="1600" dirty="0"/>
              <a:t> $3,99 = </a:t>
            </a:r>
            <a:r>
              <a:rPr lang="pt-BR" sz="1600" dirty="0">
                <a:solidFill>
                  <a:srgbClr val="6AA84E"/>
                </a:solidFill>
              </a:rPr>
              <a:t>$399K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407" name="Google Shape;407;p40"/>
          <p:cNvSpPr txBox="1"/>
          <p:nvPr/>
        </p:nvSpPr>
        <p:spPr>
          <a:xfrm>
            <a:off x="323849" y="498475"/>
            <a:ext cx="469582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DE"/>
              </a:buClr>
              <a:buSzPts val="3000"/>
              <a:buFont typeface="Arial"/>
              <a:buNone/>
            </a:pPr>
            <a:r>
              <a:rPr lang="en-US" sz="3000" b="1" i="0" u="none" dirty="0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  “</a:t>
            </a:r>
            <a:r>
              <a:rPr lang="en-US" sz="3000" b="1" i="0" u="none" dirty="0" err="1">
                <a:solidFill>
                  <a:srgbClr val="6AA84E"/>
                </a:solidFill>
                <a:sym typeface="Arial"/>
              </a:rPr>
              <a:t>Monetização</a:t>
            </a:r>
            <a:r>
              <a:rPr lang="en-US" sz="3000" b="1" i="0" u="none" dirty="0">
                <a:solidFill>
                  <a:srgbClr val="6AA84E"/>
                </a:solidFill>
                <a:sym typeface="Arial"/>
              </a:rPr>
              <a:t>”</a:t>
            </a:r>
            <a:endParaRPr dirty="0">
              <a:solidFill>
                <a:srgbClr val="6AA84E"/>
              </a:solidFill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1258887" y="644525"/>
            <a:ext cx="360362" cy="352425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 rot="5400000">
            <a:off x="6943150" y="2497170"/>
            <a:ext cx="3314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3200" b="1">
                <a:solidFill>
                  <a:srgbClr val="FFFFFF"/>
                </a:solidFill>
                <a:highlight>
                  <a:srgbClr val="6AA84F"/>
                </a:highlight>
              </a:rPr>
              <a:t>Monetização</a:t>
            </a:r>
            <a:endParaRPr b="1">
              <a:solidFill>
                <a:srgbClr val="FFFFFF"/>
              </a:solidFill>
              <a:highlight>
                <a:srgbClr val="6AA84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1"/>
          <p:cNvPicPr preferRelativeResize="0"/>
          <p:nvPr/>
        </p:nvPicPr>
        <p:blipFill rotWithShape="1">
          <a:blip r:embed="rId3">
            <a:alphaModFix/>
          </a:blip>
          <a:srcRect l="46745" r="16269"/>
          <a:stretch/>
        </p:blipFill>
        <p:spPr>
          <a:xfrm>
            <a:off x="5443725" y="63500"/>
            <a:ext cx="3700275" cy="50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1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418" name="Google Shape;418;p41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41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423" name="Google Shape;423;p41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41"/>
          <p:cNvSpPr txBox="1"/>
          <p:nvPr/>
        </p:nvSpPr>
        <p:spPr>
          <a:xfrm rot="5400000">
            <a:off x="-565150" y="2181225"/>
            <a:ext cx="20447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#Solução</a:t>
            </a:r>
            <a:endParaRPr/>
          </a:p>
        </p:txBody>
      </p:sp>
      <p:sp>
        <p:nvSpPr>
          <p:cNvPr id="428" name="Google Shape;428;p41"/>
          <p:cNvSpPr txBox="1"/>
          <p:nvPr/>
        </p:nvSpPr>
        <p:spPr>
          <a:xfrm>
            <a:off x="323850" y="1563675"/>
            <a:ext cx="25587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ICO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dirty="0">
                <a:solidFill>
                  <a:srgbClr val="6AA84E"/>
                </a:solidFill>
                <a:sym typeface="Arial"/>
              </a:rPr>
              <a:t>ICO</a:t>
            </a:r>
            <a:endParaRPr b="1" dirty="0">
              <a:solidFill>
                <a:srgbClr val="6AA84E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endParaRPr dirty="0"/>
          </a:p>
        </p:txBody>
      </p:sp>
      <p:sp>
        <p:nvSpPr>
          <p:cNvPr id="429" name="Google Shape;429;p41"/>
          <p:cNvSpPr txBox="1"/>
          <p:nvPr/>
        </p:nvSpPr>
        <p:spPr>
          <a:xfrm>
            <a:off x="323850" y="498475"/>
            <a:ext cx="2660650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DE"/>
              </a:buClr>
              <a:buSzPts val="3000"/>
              <a:buFont typeface="Arial"/>
              <a:buNone/>
            </a:pPr>
            <a:r>
              <a:rPr lang="en-US" sz="3000" b="1" i="0" u="none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</a:t>
            </a:r>
            <a:endParaRPr/>
          </a:p>
        </p:txBody>
      </p:sp>
      <p:sp>
        <p:nvSpPr>
          <p:cNvPr id="430" name="Google Shape;430;p41"/>
          <p:cNvSpPr/>
          <p:nvPr/>
        </p:nvSpPr>
        <p:spPr>
          <a:xfrm>
            <a:off x="1258887" y="644525"/>
            <a:ext cx="360362" cy="352425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 rot="5400000">
            <a:off x="6943150" y="2497170"/>
            <a:ext cx="3314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3200" b="1">
                <a:solidFill>
                  <a:srgbClr val="FFFFFF"/>
                </a:solidFill>
                <a:highlight>
                  <a:srgbClr val="6AA84F"/>
                </a:highlight>
              </a:rPr>
              <a:t>Monetização</a:t>
            </a:r>
            <a:endParaRPr b="1">
              <a:solidFill>
                <a:srgbClr val="FFFFFF"/>
              </a:solidFill>
              <a:highlight>
                <a:srgbClr val="6AA84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"/>
            <a:ext cx="9144000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6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122" name="Google Shape;122;p26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6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6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6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6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127" name="Google Shape;127;p26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6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372D2D-5A65-3E4D-A392-16A4389D0DA2}"/>
              </a:ext>
            </a:extLst>
          </p:cNvPr>
          <p:cNvSpPr txBox="1"/>
          <p:nvPr/>
        </p:nvSpPr>
        <p:spPr>
          <a:xfrm>
            <a:off x="5010150" y="3086100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>
                <a:solidFill>
                  <a:schemeClr val="accent6"/>
                </a:solidFill>
              </a:rPr>
              <a:t>Let’s</a:t>
            </a:r>
            <a:r>
              <a:rPr lang="pt-BR" sz="4400" b="1" dirty="0">
                <a:solidFill>
                  <a:schemeClr val="accent6"/>
                </a:solidFill>
              </a:rPr>
              <a:t> </a:t>
            </a:r>
            <a:r>
              <a:rPr lang="pt-BR" sz="4400" b="1" dirty="0" err="1">
                <a:solidFill>
                  <a:schemeClr val="accent6"/>
                </a:solidFill>
              </a:rPr>
              <a:t>get</a:t>
            </a:r>
            <a:r>
              <a:rPr lang="pt-BR" sz="4400" b="1" dirty="0">
                <a:solidFill>
                  <a:schemeClr val="accent6"/>
                </a:solidFill>
              </a:rPr>
              <a:t> it ON</a:t>
            </a:r>
          </a:p>
        </p:txBody>
      </p:sp>
    </p:spTree>
    <p:extLst>
      <p:ext uri="{BB962C8B-B14F-4D97-AF65-F5344CB8AC3E}">
        <p14:creationId xmlns:p14="http://schemas.microsoft.com/office/powerpoint/2010/main" val="35640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l="30232" r="20576"/>
          <a:stretch/>
        </p:blipFill>
        <p:spPr>
          <a:xfrm>
            <a:off x="0" y="56225"/>
            <a:ext cx="3700275" cy="50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7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140" name="Google Shape;140;p27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27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145" name="Google Shape;145;p27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/>
          <p:cNvSpPr txBox="1"/>
          <p:nvPr/>
        </p:nvSpPr>
        <p:spPr>
          <a:xfrm>
            <a:off x="3262312" y="188912"/>
            <a:ext cx="5881687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dirty="0" err="1">
                <a:solidFill>
                  <a:srgbClr val="FF0500"/>
                </a:solidFill>
                <a:latin typeface="Arial"/>
                <a:ea typeface="Arial"/>
                <a:cs typeface="Arial"/>
                <a:sym typeface="Arial"/>
              </a:rPr>
              <a:t>Ina</a:t>
            </a:r>
            <a:r>
              <a:rPr lang="en-US" sz="36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dimplência</a:t>
            </a:r>
            <a:endParaRPr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 rot="-5400000">
            <a:off x="-684200" y="2181337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#Problema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l="25341" r="25346"/>
          <a:stretch/>
        </p:blipFill>
        <p:spPr>
          <a:xfrm>
            <a:off x="0" y="56225"/>
            <a:ext cx="3700275" cy="50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31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217" name="Google Shape;217;p31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1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1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222" name="Google Shape;222;p31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1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1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1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31"/>
          <p:cNvSpPr txBox="1"/>
          <p:nvPr/>
        </p:nvSpPr>
        <p:spPr>
          <a:xfrm>
            <a:off x="3262312" y="188912"/>
            <a:ext cx="5881687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R$ 273,4 </a:t>
            </a:r>
            <a:r>
              <a:rPr lang="en-US" sz="3600" b="0" i="0" u="none" dirty="0">
                <a:solidFill>
                  <a:srgbClr val="FF0000"/>
                </a:solidFill>
                <a:sym typeface="Arial"/>
              </a:rPr>
              <a:t>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bg2"/>
                </a:solidFill>
              </a:rPr>
              <a:t>17</a:t>
            </a:r>
            <a:r>
              <a:rPr lang="en-US" sz="3600" dirty="0">
                <a:solidFill>
                  <a:srgbClr val="FF0000"/>
                </a:solidFill>
              </a:rPr>
              <a:t>%</a:t>
            </a:r>
            <a:endParaRPr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 rot="-5400000">
            <a:off x="-684200" y="2181337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#Problema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7" name="Google Shape;188;p29">
            <a:extLst>
              <a:ext uri="{FF2B5EF4-FFF2-40B4-BE49-F238E27FC236}">
                <a16:creationId xmlns:a16="http://schemas.microsoft.com/office/drawing/2014/main" id="{7327C873-FE1A-1D4B-A5C1-DEB81864FBDA}"/>
              </a:ext>
            </a:extLst>
          </p:cNvPr>
          <p:cNvSpPr txBox="1"/>
          <p:nvPr/>
        </p:nvSpPr>
        <p:spPr>
          <a:xfrm>
            <a:off x="4935530" y="4614850"/>
            <a:ext cx="30189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Serasa</a:t>
            </a:r>
            <a:r>
              <a:rPr lang="en-US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Expiriam</a:t>
            </a:r>
            <a:r>
              <a:rPr lang="en-US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IBGE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l="35219" r="23238"/>
          <a:stretch/>
        </p:blipFill>
        <p:spPr>
          <a:xfrm>
            <a:off x="0" y="56225"/>
            <a:ext cx="3700276" cy="50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276" name="Google Shape;276;p34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281" name="Google Shape;281;p34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34"/>
          <p:cNvSpPr txBox="1"/>
          <p:nvPr/>
        </p:nvSpPr>
        <p:spPr>
          <a:xfrm>
            <a:off x="3262312" y="188912"/>
            <a:ext cx="5881687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Ecossistema</a:t>
            </a:r>
            <a:r>
              <a:rPr lang="en-US" sz="36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dirty="0">
                <a:solidFill>
                  <a:srgbClr val="EA3F33"/>
                </a:solidFill>
                <a:sym typeface="Arial"/>
              </a:rPr>
              <a:t>ADV</a:t>
            </a:r>
            <a:endParaRPr dirty="0">
              <a:solidFill>
                <a:srgbClr val="EA3F33"/>
              </a:solidFill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 rot="-5400000">
            <a:off x="-684200" y="2181337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#Problema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3">
            <a:alphaModFix/>
          </a:blip>
          <a:srcRect l="34197" r="20496"/>
          <a:stretch/>
        </p:blipFill>
        <p:spPr>
          <a:xfrm>
            <a:off x="0" y="56225"/>
            <a:ext cx="3023550" cy="5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5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294" name="Google Shape;294;p35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35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299" name="Google Shape;299;p35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35"/>
          <p:cNvSpPr txBox="1"/>
          <p:nvPr/>
        </p:nvSpPr>
        <p:spPr>
          <a:xfrm>
            <a:off x="3262312" y="188912"/>
            <a:ext cx="5881687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Alta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inadimplência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Alto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custo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operacional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para a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cobrança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honorários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Financiar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inadimplente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saem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bolso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Advogado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Compromete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relação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advogado-cliente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baseada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confiança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Fragiliza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saúde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financeira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escritório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também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vínculos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profissionais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304" name="Google Shape;304;p35"/>
          <p:cNvSpPr txBox="1"/>
          <p:nvPr/>
        </p:nvSpPr>
        <p:spPr>
          <a:xfrm rot="-5400000">
            <a:off x="-684200" y="2181337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#Problema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l="29479" r="29479"/>
          <a:stretch/>
        </p:blipFill>
        <p:spPr>
          <a:xfrm>
            <a:off x="0" y="56225"/>
            <a:ext cx="3084325" cy="50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6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312" name="Google Shape;312;p36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6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6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317" name="Google Shape;317;p36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6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6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36"/>
          <p:cNvSpPr txBox="1"/>
          <p:nvPr/>
        </p:nvSpPr>
        <p:spPr>
          <a:xfrm>
            <a:off x="3262312" y="188912"/>
            <a:ext cx="5778500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ProJuris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Censo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Jurídico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(MAR17)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Ouviu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391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profissionais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Direito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32%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destes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profissionais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afirmam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trabalhar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10% de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inadimplência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mensal.</a:t>
            </a:r>
            <a:b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24%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média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inadimplência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superior a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seis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meses</a:t>
            </a:r>
            <a:r>
              <a:rPr lang="en-US" sz="2200" dirty="0"/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74% dos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advogados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levam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mês</a:t>
            </a:r>
            <a:r>
              <a:rPr lang="en-US" sz="2200" b="0" i="0" u="none" dirty="0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dirty="0" err="1">
                <a:solidFill>
                  <a:srgbClr val="EA3F33"/>
                </a:solidFill>
                <a:latin typeface="Arial"/>
                <a:ea typeface="Arial"/>
                <a:cs typeface="Arial"/>
                <a:sym typeface="Arial"/>
              </a:rPr>
              <a:t>receber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advocatícios</a:t>
            </a:r>
            <a:r>
              <a:rPr lang="en-US" sz="22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 rot="-5400000">
            <a:off x="-684200" y="2181337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#Problema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l="40541" r="3967"/>
          <a:stretch/>
        </p:blipFill>
        <p:spPr>
          <a:xfrm>
            <a:off x="5443725" y="63500"/>
            <a:ext cx="3700275" cy="5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7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330" name="Google Shape;330;p37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37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335" name="Google Shape;335;p37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37"/>
          <p:cNvSpPr txBox="1"/>
          <p:nvPr/>
        </p:nvSpPr>
        <p:spPr>
          <a:xfrm rot="5400000">
            <a:off x="-565150" y="2181225"/>
            <a:ext cx="20447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#Solução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395287" y="1106487"/>
            <a:ext cx="4684712" cy="354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</a:t>
            </a:r>
            <a:r>
              <a:rPr lang="en-US" sz="2000" b="1" i="0" u="none" dirty="0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</a:t>
            </a:r>
            <a:r>
              <a:rPr lang="en-US" sz="2000" b="1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reduz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000" b="0" i="0" u="none" dirty="0" err="1">
                <a:solidFill>
                  <a:srgbClr val="6AA84E"/>
                </a:solidFill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US" sz="2000" b="0" i="0" u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inadimplência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honorários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advocatícios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cadastro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dirty="0" err="1">
                <a:solidFill>
                  <a:srgbClr val="6AA84E"/>
                </a:solidFill>
                <a:latin typeface="Arial"/>
                <a:ea typeface="Arial"/>
                <a:cs typeface="Arial"/>
                <a:sym typeface="Arial"/>
              </a:rPr>
              <a:t>maus</a:t>
            </a:r>
            <a:r>
              <a:rPr lang="en-US" sz="2000" b="0" i="0" u="none" dirty="0">
                <a:solidFill>
                  <a:srgbClr val="6AA8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rgbClr val="6AA84E"/>
                </a:solidFill>
                <a:latin typeface="Arial"/>
                <a:ea typeface="Arial"/>
                <a:cs typeface="Arial"/>
                <a:sym typeface="Arial"/>
              </a:rPr>
              <a:t>pagadores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>
                <a:solidFill>
                  <a:srgbClr val="6AA84E"/>
                </a:solidFill>
                <a:latin typeface="Arial"/>
                <a:ea typeface="Arial"/>
                <a:cs typeface="Arial"/>
                <a:sym typeface="Arial"/>
              </a:rPr>
              <a:t>EXCLUSIVA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advogados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cadastrados</a:t>
            </a:r>
            <a:r>
              <a:rPr lang="en-US" sz="20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323850" y="498475"/>
            <a:ext cx="2660650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DE"/>
              </a:buClr>
              <a:buSzPts val="3000"/>
              <a:buFont typeface="Arial"/>
              <a:buNone/>
            </a:pPr>
            <a:r>
              <a:rPr lang="en-US" sz="3000" b="1" i="0" u="none" dirty="0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</a:t>
            </a:r>
            <a:endParaRPr dirty="0"/>
          </a:p>
        </p:txBody>
      </p:sp>
      <p:sp>
        <p:nvSpPr>
          <p:cNvPr id="342" name="Google Shape;342;p37"/>
          <p:cNvSpPr/>
          <p:nvPr/>
        </p:nvSpPr>
        <p:spPr>
          <a:xfrm>
            <a:off x="1258887" y="644525"/>
            <a:ext cx="360362" cy="352425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 rot="5400000">
            <a:off x="7426525" y="2188612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3200" b="1">
                <a:solidFill>
                  <a:srgbClr val="FFFFFF"/>
                </a:solidFill>
                <a:highlight>
                  <a:srgbClr val="6AA84F"/>
                </a:highlight>
              </a:rPr>
              <a:t>Solução</a:t>
            </a:r>
            <a:endParaRPr b="1">
              <a:solidFill>
                <a:srgbClr val="FFFFFF"/>
              </a:solidFill>
              <a:highlight>
                <a:srgbClr val="6AA84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 rotWithShape="1">
          <a:blip r:embed="rId3">
            <a:alphaModFix/>
          </a:blip>
          <a:srcRect l="25329" r="25334"/>
          <a:stretch/>
        </p:blipFill>
        <p:spPr>
          <a:xfrm>
            <a:off x="5443725" y="63500"/>
            <a:ext cx="3700275" cy="5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8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352" name="Google Shape;352;p38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8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38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357" name="Google Shape;357;p38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8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8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 rot="5400000">
            <a:off x="-565150" y="2181225"/>
            <a:ext cx="20447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#Solução</a:t>
            </a:r>
            <a:endParaRPr/>
          </a:p>
        </p:txBody>
      </p:sp>
      <p:sp>
        <p:nvSpPr>
          <p:cNvPr id="362" name="Google Shape;362;p38"/>
          <p:cNvSpPr txBox="1"/>
          <p:nvPr/>
        </p:nvSpPr>
        <p:spPr>
          <a:xfrm>
            <a:off x="323850" y="1106487"/>
            <a:ext cx="4968875" cy="354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Advogados </a:t>
            </a:r>
            <a:r>
              <a:rPr lang="pt-BR" sz="2000" b="0" i="0" u="none" dirty="0">
                <a:solidFill>
                  <a:srgbClr val="6AA84E"/>
                </a:solidFill>
                <a:sym typeface="Arial"/>
              </a:rPr>
              <a:t>AVALIAM </a:t>
            </a: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a viabilidade de aceitarem, ou não, determinado contrato de prestação de serviços.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pt-BR" sz="2000" b="0" i="0" u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Otimiza a agenda e </a:t>
            </a:r>
            <a:r>
              <a:rPr lang="pt-BR" sz="2000" b="0" i="0" u="none" dirty="0">
                <a:solidFill>
                  <a:srgbClr val="6AA84E"/>
                </a:solidFill>
                <a:sym typeface="Arial"/>
              </a:rPr>
              <a:t>potencializa</a:t>
            </a: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 a tomada de decisão.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pt-BR" sz="2000" b="0" i="0" u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Cada apontamento é registrado em </a:t>
            </a:r>
            <a:r>
              <a:rPr lang="pt-BR" sz="2000" b="0" i="0" u="none" dirty="0" err="1">
                <a:solidFill>
                  <a:srgbClr val="6AA84E"/>
                </a:solidFill>
                <a:sym typeface="Arial"/>
              </a:rPr>
              <a:t>blockchain</a:t>
            </a: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pt-BR" sz="2000" b="0" i="0" u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Histórico </a:t>
            </a:r>
            <a:r>
              <a:rPr lang="pt-BR" sz="2000" b="0" i="0" u="none" dirty="0">
                <a:solidFill>
                  <a:srgbClr val="6AA84E"/>
                </a:solidFill>
                <a:sym typeface="Arial"/>
              </a:rPr>
              <a:t>imutável</a:t>
            </a: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 e relatórios </a:t>
            </a:r>
            <a:r>
              <a:rPr lang="pt-BR" sz="2000" b="0" i="0" u="none" dirty="0">
                <a:solidFill>
                  <a:srgbClr val="6AA84E"/>
                </a:solidFill>
                <a:sym typeface="Arial"/>
              </a:rPr>
              <a:t>confiáveis</a:t>
            </a:r>
            <a:r>
              <a:rPr lang="pt-BR" sz="2000" b="0" i="0" u="none" dirty="0">
                <a:solidFill>
                  <a:srgbClr val="000000"/>
                </a:solidFill>
                <a:sym typeface="Arial"/>
              </a:rPr>
              <a:t>.</a:t>
            </a:r>
            <a:endParaRPr lang="pt-BR" dirty="0"/>
          </a:p>
        </p:txBody>
      </p:sp>
      <p:sp>
        <p:nvSpPr>
          <p:cNvPr id="363" name="Google Shape;363;p38"/>
          <p:cNvSpPr txBox="1"/>
          <p:nvPr/>
        </p:nvSpPr>
        <p:spPr>
          <a:xfrm>
            <a:off x="323850" y="498475"/>
            <a:ext cx="2660650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DE"/>
              </a:buClr>
              <a:buSzPts val="3000"/>
              <a:buFont typeface="Arial"/>
              <a:buNone/>
            </a:pPr>
            <a:r>
              <a:rPr lang="en-US" sz="3000" b="1" i="0" u="none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</a:t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1258887" y="644525"/>
            <a:ext cx="360362" cy="352425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 rot="5400000">
            <a:off x="7426525" y="2188612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3200" b="1">
                <a:solidFill>
                  <a:srgbClr val="FFFFFF"/>
                </a:solidFill>
                <a:highlight>
                  <a:srgbClr val="6AA84F"/>
                </a:highlight>
              </a:rPr>
              <a:t>Solução</a:t>
            </a:r>
            <a:endParaRPr b="1">
              <a:solidFill>
                <a:srgbClr val="FFFFFF"/>
              </a:solidFill>
              <a:highlight>
                <a:srgbClr val="6AA84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5">
            <a:alphaModFix/>
          </a:blip>
          <a:srcRect l="38941" r="13442"/>
          <a:stretch/>
        </p:blipFill>
        <p:spPr>
          <a:xfrm>
            <a:off x="5443725" y="63500"/>
            <a:ext cx="3700274" cy="50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50" y="4803775"/>
            <a:ext cx="539750" cy="179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9"/>
          <p:cNvGrpSpPr/>
          <p:nvPr/>
        </p:nvGrpSpPr>
        <p:grpSpPr>
          <a:xfrm>
            <a:off x="-336550" y="0"/>
            <a:ext cx="9790112" cy="139700"/>
            <a:chOff x="-336550" y="0"/>
            <a:chExt cx="9790112" cy="139700"/>
          </a:xfrm>
        </p:grpSpPr>
        <p:sp>
          <p:nvSpPr>
            <p:cNvPr id="374" name="Google Shape;374;p39"/>
            <p:cNvSpPr txBox="1"/>
            <p:nvPr/>
          </p:nvSpPr>
          <p:spPr>
            <a:xfrm>
              <a:off x="-336550" y="0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9"/>
            <p:cNvSpPr txBox="1"/>
            <p:nvPr/>
          </p:nvSpPr>
          <p:spPr>
            <a:xfrm>
              <a:off x="2111375" y="0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9"/>
            <p:cNvSpPr txBox="1"/>
            <p:nvPr/>
          </p:nvSpPr>
          <p:spPr>
            <a:xfrm>
              <a:off x="4559300" y="0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 txBox="1"/>
            <p:nvPr/>
          </p:nvSpPr>
          <p:spPr>
            <a:xfrm>
              <a:off x="7007225" y="0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-325437" y="5002212"/>
            <a:ext cx="9791699" cy="139700"/>
            <a:chOff x="-325437" y="5002212"/>
            <a:chExt cx="9791699" cy="139700"/>
          </a:xfrm>
        </p:grpSpPr>
        <p:sp>
          <p:nvSpPr>
            <p:cNvPr id="379" name="Google Shape;379;p39"/>
            <p:cNvSpPr txBox="1"/>
            <p:nvPr/>
          </p:nvSpPr>
          <p:spPr>
            <a:xfrm>
              <a:off x="-325437" y="5002212"/>
              <a:ext cx="2446337" cy="1397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 txBox="1"/>
            <p:nvPr/>
          </p:nvSpPr>
          <p:spPr>
            <a:xfrm>
              <a:off x="2124075" y="5002212"/>
              <a:ext cx="2446337" cy="139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9"/>
            <p:cNvSpPr txBox="1"/>
            <p:nvPr/>
          </p:nvSpPr>
          <p:spPr>
            <a:xfrm>
              <a:off x="4572000" y="5002212"/>
              <a:ext cx="2446337" cy="13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9"/>
            <p:cNvSpPr txBox="1"/>
            <p:nvPr/>
          </p:nvSpPr>
          <p:spPr>
            <a:xfrm>
              <a:off x="7019925" y="5002212"/>
              <a:ext cx="2446337" cy="1397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39"/>
          <p:cNvSpPr txBox="1"/>
          <p:nvPr/>
        </p:nvSpPr>
        <p:spPr>
          <a:xfrm rot="5400000">
            <a:off x="-565150" y="2181225"/>
            <a:ext cx="20447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#Solução</a:t>
            </a:r>
            <a:endParaRPr/>
          </a:p>
        </p:txBody>
      </p:sp>
      <p:sp>
        <p:nvSpPr>
          <p:cNvPr id="384" name="Google Shape;384;p39"/>
          <p:cNvSpPr txBox="1"/>
          <p:nvPr/>
        </p:nvSpPr>
        <p:spPr>
          <a:xfrm>
            <a:off x="323850" y="1106487"/>
            <a:ext cx="4968875" cy="354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Filme.</a:t>
            </a:r>
            <a:endParaRPr/>
          </a:p>
        </p:txBody>
      </p:sp>
      <p:sp>
        <p:nvSpPr>
          <p:cNvPr id="385" name="Google Shape;385;p39"/>
          <p:cNvSpPr txBox="1"/>
          <p:nvPr/>
        </p:nvSpPr>
        <p:spPr>
          <a:xfrm>
            <a:off x="323850" y="498475"/>
            <a:ext cx="2660650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DE"/>
              </a:buClr>
              <a:buSzPts val="3000"/>
              <a:buFont typeface="Arial"/>
              <a:buNone/>
            </a:pPr>
            <a:r>
              <a:rPr lang="en-US" sz="3000" b="1" i="0" u="none">
                <a:solidFill>
                  <a:srgbClr val="7878DE"/>
                </a:solidFill>
                <a:latin typeface="Arial"/>
                <a:ea typeface="Arial"/>
                <a:cs typeface="Arial"/>
                <a:sym typeface="Arial"/>
              </a:rPr>
              <a:t>ADV +</a:t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1258887" y="644525"/>
            <a:ext cx="360362" cy="352425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 rot="5400000">
            <a:off x="7426525" y="2188612"/>
            <a:ext cx="2282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>
                <a:solidFill>
                  <a:srgbClr val="FFFFFF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3200" b="1">
                <a:solidFill>
                  <a:srgbClr val="FFFFFF"/>
                </a:solidFill>
                <a:highlight>
                  <a:srgbClr val="6AA84F"/>
                </a:highlight>
              </a:rPr>
              <a:t>Solução</a:t>
            </a:r>
            <a:endParaRPr b="1">
              <a:solidFill>
                <a:srgbClr val="FFFFFF"/>
              </a:solidFill>
              <a:highlight>
                <a:srgbClr val="6AA84F"/>
              </a:highlight>
            </a:endParaRPr>
          </a:p>
        </p:txBody>
      </p:sp>
      <p:pic>
        <p:nvPicPr>
          <p:cNvPr id="2" name="WhatsApp Video 2018-11-11 at 09.56.06.mp4">
            <a:hlinkClick r:id="" action="ppaction://media"/>
            <a:extLst>
              <a:ext uri="{FF2B5EF4-FFF2-40B4-BE49-F238E27FC236}">
                <a16:creationId xmlns:a16="http://schemas.microsoft.com/office/drawing/2014/main" id="{A7B393A5-6D8C-FA4A-B8A4-BA2AA2038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6263" y="672251"/>
            <a:ext cx="2375086" cy="4221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198</Words>
  <Application>Microsoft Macintosh PowerPoint</Application>
  <PresentationFormat>Apresentação na tela (16:9)</PresentationFormat>
  <Paragraphs>88</Paragraphs>
  <Slides>12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Usuário do Microsoft Office</cp:lastModifiedBy>
  <cp:revision>11</cp:revision>
  <dcterms:modified xsi:type="dcterms:W3CDTF">2018-11-11T13:56:03Z</dcterms:modified>
</cp:coreProperties>
</file>